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69" r:id="rId14"/>
    <p:sldId id="270" r:id="rId15"/>
    <p:sldId id="271" r:id="rId16"/>
    <p:sldId id="272"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eg>
</file>

<file path=ppt/media/image3.png>
</file>

<file path=ppt/media/image4.png>
</file>

<file path=ppt/media/image5.png>
</file>

<file path=ppt/media/media1.m4a>
</file>

<file path=ppt/media/media3.m4a>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12/28/2023</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a:t>
            </a:fld>
            <a:endParaRPr lang="en-US" dirty="0"/>
          </a:p>
        </p:txBody>
      </p:sp>
      <p:cxnSp>
        <p:nvCxnSpPr>
          <p:cNvPr id="15" name="Straight Connector 14"/>
          <p:cNvCxnSpPr/>
          <p:nvPr/>
        </p:nvCxnSpPr>
        <p:spPr>
          <a:xfrm>
            <a:off x="2692399" y="3522131"/>
            <a:ext cx="681566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8863890" y="990600"/>
            <a:ext cx="0" cy="487680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BFA754-D5C3-4E66-96A6-867B257F58DC}" type="datetimeFigureOut">
              <a:rPr lang="en-US" dirty="0"/>
              <a:t>12/28/2023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2012723" y="3710585"/>
            <a:ext cx="8163380"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12/28/2023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12/28/2023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12/28/2023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12/28/2023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396169" y="2912533"/>
            <a:ext cx="35144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12/28/2023</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87590-3034-B43F-0CA2-8CB5D5D9DC02}"/>
              </a:ext>
            </a:extLst>
          </p:cNvPr>
          <p:cNvSpPr>
            <a:spLocks noGrp="1"/>
          </p:cNvSpPr>
          <p:nvPr>
            <p:ph type="ctrTitle"/>
          </p:nvPr>
        </p:nvSpPr>
        <p:spPr/>
        <p:txBody>
          <a:bodyPr/>
          <a:lstStyle/>
          <a:p>
            <a:r>
              <a:rPr lang="fa-IR" sz="6600" b="1" dirty="0"/>
              <a:t>بسم الله الرحمن الرحیم</a:t>
            </a:r>
            <a:endParaRPr lang="en-US" sz="6600" b="1" dirty="0"/>
          </a:p>
        </p:txBody>
      </p:sp>
      <p:sp>
        <p:nvSpPr>
          <p:cNvPr id="3" name="Subtitle 2">
            <a:extLst>
              <a:ext uri="{FF2B5EF4-FFF2-40B4-BE49-F238E27FC236}">
                <a16:creationId xmlns:a16="http://schemas.microsoft.com/office/drawing/2014/main" id="{8533CC9E-1217-63E1-3AB9-B8FFDD81D1B8}"/>
              </a:ext>
            </a:extLst>
          </p:cNvPr>
          <p:cNvSpPr>
            <a:spLocks noGrp="1"/>
          </p:cNvSpPr>
          <p:nvPr>
            <p:ph type="subTitle" idx="1"/>
          </p:nvPr>
        </p:nvSpPr>
        <p:spPr/>
        <p:txBody>
          <a:bodyPr/>
          <a:lstStyle/>
          <a:p>
            <a:r>
              <a:rPr lang="fa-IR" sz="2400" b="1" dirty="0">
                <a:cs typeface="+mj-cs"/>
              </a:rPr>
              <a:t>نام و نام خانوادگی : فرزانه فرهادی </a:t>
            </a:r>
          </a:p>
          <a:p>
            <a:r>
              <a:rPr lang="fa-IR" sz="2400" b="1" dirty="0">
                <a:cs typeface="+mj-cs"/>
              </a:rPr>
              <a:t>نام استاد : زهرا سادات عصایی معمم </a:t>
            </a:r>
            <a:endParaRPr lang="en-US" sz="2400" b="1" dirty="0">
              <a:cs typeface="+mj-cs"/>
            </a:endParaRPr>
          </a:p>
        </p:txBody>
      </p:sp>
      <p:pic>
        <p:nvPicPr>
          <p:cNvPr id="5" name="Recorded Sound">
            <a:hlinkClick r:id="" action="ppaction://media"/>
            <a:extLst>
              <a:ext uri="{FF2B5EF4-FFF2-40B4-BE49-F238E27FC236}">
                <a16:creationId xmlns:a16="http://schemas.microsoft.com/office/drawing/2014/main" id="{6FC83BF6-8ABE-741E-6EF3-ADE1D610745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11337" y="6223561"/>
            <a:ext cx="487363" cy="487363"/>
          </a:xfrm>
          <a:prstGeom prst="rect">
            <a:avLst/>
          </a:prstGeom>
        </p:spPr>
      </p:pic>
    </p:spTree>
    <p:extLst>
      <p:ext uri="{BB962C8B-B14F-4D97-AF65-F5344CB8AC3E}">
        <p14:creationId xmlns:p14="http://schemas.microsoft.com/office/powerpoint/2010/main" val="2418362057"/>
      </p:ext>
    </p:extLst>
  </p:cSld>
  <p:clrMapOvr>
    <a:masterClrMapping/>
  </p:clrMapOvr>
  <mc:AlternateContent xmlns:mc="http://schemas.openxmlformats.org/markup-compatibility/2006" xmlns:p14="http://schemas.microsoft.com/office/powerpoint/2010/main">
    <mc:Choice Requires="p14">
      <p:transition spd="med" p14:dur="700" advTm="6279">
        <p:fade/>
      </p:transition>
    </mc:Choice>
    <mc:Fallback xmlns="">
      <p:transition spd="med" advTm="6279">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3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08932-0624-BF86-FC0E-732136A5EB2C}"/>
              </a:ext>
            </a:extLst>
          </p:cNvPr>
          <p:cNvSpPr>
            <a:spLocks noGrp="1"/>
          </p:cNvSpPr>
          <p:nvPr>
            <p:ph type="title"/>
          </p:nvPr>
        </p:nvSpPr>
        <p:spPr/>
        <p:txBody>
          <a:bodyPr>
            <a:normAutofit/>
          </a:bodyPr>
          <a:lstStyle/>
          <a:p>
            <a:r>
              <a:rPr lang="fa-IR" sz="5400" b="1" dirty="0">
                <a:solidFill>
                  <a:srgbClr val="00B0F0"/>
                </a:solidFill>
              </a:rPr>
              <a:t>کاربردهای ماشین لرنینگ</a:t>
            </a:r>
            <a:endParaRPr lang="en-US" sz="5400" b="1" dirty="0">
              <a:solidFill>
                <a:srgbClr val="00B0F0"/>
              </a:solidFill>
            </a:endParaRPr>
          </a:p>
        </p:txBody>
      </p:sp>
      <p:sp>
        <p:nvSpPr>
          <p:cNvPr id="3" name="Content Placeholder 2">
            <a:extLst>
              <a:ext uri="{FF2B5EF4-FFF2-40B4-BE49-F238E27FC236}">
                <a16:creationId xmlns:a16="http://schemas.microsoft.com/office/drawing/2014/main" id="{1EFD5D97-5180-99C5-5157-D9DF2E2622D9}"/>
              </a:ext>
            </a:extLst>
          </p:cNvPr>
          <p:cNvSpPr>
            <a:spLocks noGrp="1"/>
          </p:cNvSpPr>
          <p:nvPr>
            <p:ph idx="1"/>
          </p:nvPr>
        </p:nvSpPr>
        <p:spPr/>
        <p:txBody>
          <a:bodyPr>
            <a:normAutofit fontScale="92500" lnSpcReduction="20000"/>
          </a:bodyPr>
          <a:lstStyle/>
          <a:p>
            <a:pPr algn="just" rtl="1"/>
            <a:r>
              <a:rPr lang="fa-IR" b="1" dirty="0">
                <a:cs typeface="+mj-cs"/>
              </a:rPr>
              <a:t> سیستم های ماشین لرنینگ زیادی در همین دور و بر ما مشغول فعالیت هستند. این دسته یکی از سنگ بناهای اینترنت در معنای امروزی محسوب میشود.</a:t>
            </a:r>
          </a:p>
          <a:p>
            <a:pPr algn="just" rtl="1"/>
            <a:r>
              <a:rPr lang="fa-IR" b="1" dirty="0">
                <a:solidFill>
                  <a:srgbClr val="7030A0"/>
                </a:solidFill>
                <a:cs typeface="+mj-cs"/>
              </a:rPr>
              <a:t> هنگامی که از امازون یا دیجی کالا خرید میکنید این سیستم ها پیش بینی میکنند خرید بعدی شما چیست یا به چه ایتم هایی ممکن است علاقه داشته باشید. درهرجستجوی گوگل ازچندین سیستم ماشین لرنینگ استفاده میشود و هدف از این کار فهمیدن منظورشما و حدود دلالت جستجوی شماست.</a:t>
            </a:r>
          </a:p>
          <a:p>
            <a:pPr algn="just" rtl="1"/>
            <a:r>
              <a:rPr lang="fa-IR" b="1" dirty="0">
                <a:cs typeface="+mj-cs"/>
              </a:rPr>
              <a:t>• یکی از کاربردهای ماشین لرنینگ که قدرت ان را به رخ میکشد،وجود انواع دستیارهای مجازی مانند: الکسای امازون،دستیار گوگل و کورتانای ماکروسافت است. تمام این دستیارها به شکل گسترده از ماشین لرنینگ برای شناسایی فرمان های صوتی و توانایی فهم زبان طبیعی استفاده میکند.</a:t>
            </a:r>
            <a:endParaRPr lang="en-US" b="1" dirty="0">
              <a:solidFill>
                <a:srgbClr val="7030A0"/>
              </a:solidFill>
              <a:cs typeface="+mj-cs"/>
            </a:endParaRPr>
          </a:p>
        </p:txBody>
      </p:sp>
      <p:pic>
        <p:nvPicPr>
          <p:cNvPr id="4" name="Recorded Sound">
            <a:hlinkClick r:id="" action="ppaction://media"/>
            <a:extLst>
              <a:ext uri="{FF2B5EF4-FFF2-40B4-BE49-F238E27FC236}">
                <a16:creationId xmlns:a16="http://schemas.microsoft.com/office/drawing/2014/main" id="{F6F20F2B-FE7E-99AD-C00D-AB781F62BE8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7219" y="6321331"/>
            <a:ext cx="487363" cy="487363"/>
          </a:xfrm>
          <a:prstGeom prst="rect">
            <a:avLst/>
          </a:prstGeom>
        </p:spPr>
      </p:pic>
    </p:spTree>
    <p:extLst>
      <p:ext uri="{BB962C8B-B14F-4D97-AF65-F5344CB8AC3E}">
        <p14:creationId xmlns:p14="http://schemas.microsoft.com/office/powerpoint/2010/main" val="3279955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80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7F6AE-A7D0-9109-07E1-E6C2D1FA392D}"/>
              </a:ext>
            </a:extLst>
          </p:cNvPr>
          <p:cNvSpPr>
            <a:spLocks noGrp="1"/>
          </p:cNvSpPr>
          <p:nvPr>
            <p:ph type="title"/>
          </p:nvPr>
        </p:nvSpPr>
        <p:spPr/>
        <p:txBody>
          <a:bodyPr>
            <a:noAutofit/>
          </a:bodyPr>
          <a:lstStyle/>
          <a:p>
            <a:r>
              <a:rPr lang="fa-IR" b="1" dirty="0">
                <a:solidFill>
                  <a:srgbClr val="00B0F0"/>
                </a:solidFill>
              </a:rPr>
              <a:t>یک مهندس ماشین لرنینگ دقیقا چه کار میکند؟</a:t>
            </a:r>
            <a:endParaRPr lang="en-US" b="1" dirty="0">
              <a:solidFill>
                <a:srgbClr val="00B0F0"/>
              </a:solidFill>
            </a:endParaRPr>
          </a:p>
        </p:txBody>
      </p:sp>
      <p:sp>
        <p:nvSpPr>
          <p:cNvPr id="5" name="Content Placeholder 4">
            <a:extLst>
              <a:ext uri="{FF2B5EF4-FFF2-40B4-BE49-F238E27FC236}">
                <a16:creationId xmlns:a16="http://schemas.microsoft.com/office/drawing/2014/main" id="{B9FE55C5-A2D5-820B-8223-724674D9D29A}"/>
              </a:ext>
            </a:extLst>
          </p:cNvPr>
          <p:cNvSpPr>
            <a:spLocks noGrp="1"/>
          </p:cNvSpPr>
          <p:nvPr>
            <p:ph sz="half" idx="2"/>
          </p:nvPr>
        </p:nvSpPr>
        <p:spPr>
          <a:xfrm>
            <a:off x="1295402" y="2750203"/>
            <a:ext cx="4718304" cy="2632605"/>
          </a:xfrm>
        </p:spPr>
        <p:txBody>
          <a:bodyPr/>
          <a:lstStyle/>
          <a:p>
            <a:pPr algn="just" rtl="1"/>
            <a:r>
              <a:rPr lang="fa-IR" b="1" dirty="0">
                <a:cs typeface="+mj-cs"/>
              </a:rPr>
              <a:t> مشاغل مرتبط با ماشین لرنینگ </a:t>
            </a:r>
            <a:r>
              <a:rPr lang="fa-IR" b="1" dirty="0">
                <a:solidFill>
                  <a:srgbClr val="FF0000"/>
                </a:solidFill>
                <a:cs typeface="+mj-cs"/>
              </a:rPr>
              <a:t>:</a:t>
            </a:r>
            <a:r>
              <a:rPr lang="fa-IR" b="1" dirty="0">
                <a:cs typeface="+mj-cs"/>
              </a:rPr>
              <a:t> </a:t>
            </a:r>
          </a:p>
          <a:p>
            <a:pPr algn="just" rtl="1"/>
            <a:r>
              <a:rPr lang="fa-IR" b="1" dirty="0">
                <a:solidFill>
                  <a:srgbClr val="7030A0"/>
                </a:solidFill>
                <a:cs typeface="+mj-cs"/>
              </a:rPr>
              <a:t> دانشمند رباتیک</a:t>
            </a:r>
          </a:p>
          <a:p>
            <a:pPr algn="just" rtl="1"/>
            <a:r>
              <a:rPr lang="fa-IR" b="1" dirty="0">
                <a:solidFill>
                  <a:srgbClr val="7030A0"/>
                </a:solidFill>
                <a:cs typeface="+mj-cs"/>
              </a:rPr>
              <a:t>متخصص دیپ لرنینگ </a:t>
            </a:r>
          </a:p>
          <a:p>
            <a:pPr algn="just" rtl="1"/>
            <a:r>
              <a:rPr lang="fa-IR" b="1" dirty="0">
                <a:solidFill>
                  <a:srgbClr val="7030A0"/>
                </a:solidFill>
                <a:cs typeface="+mj-cs"/>
              </a:rPr>
              <a:t>دانشمند داده</a:t>
            </a:r>
          </a:p>
          <a:p>
            <a:pPr algn="just" rtl="1"/>
            <a:endParaRPr lang="en-US" b="1" dirty="0">
              <a:cs typeface="+mj-cs"/>
            </a:endParaRPr>
          </a:p>
        </p:txBody>
      </p:sp>
      <p:sp>
        <p:nvSpPr>
          <p:cNvPr id="7" name="Content Placeholder 6">
            <a:extLst>
              <a:ext uri="{FF2B5EF4-FFF2-40B4-BE49-F238E27FC236}">
                <a16:creationId xmlns:a16="http://schemas.microsoft.com/office/drawing/2014/main" id="{8A59D5C7-2DF6-E96B-E054-EE98B44A0577}"/>
              </a:ext>
            </a:extLst>
          </p:cNvPr>
          <p:cNvSpPr>
            <a:spLocks noGrp="1"/>
          </p:cNvSpPr>
          <p:nvPr>
            <p:ph sz="quarter" idx="4"/>
          </p:nvPr>
        </p:nvSpPr>
        <p:spPr>
          <a:xfrm>
            <a:off x="6096000" y="2750203"/>
            <a:ext cx="4718304" cy="2632605"/>
          </a:xfrm>
        </p:spPr>
        <p:txBody>
          <a:bodyPr/>
          <a:lstStyle/>
          <a:p>
            <a:pPr algn="just" rtl="1"/>
            <a:r>
              <a:rPr lang="fa-IR" b="1" dirty="0">
                <a:cs typeface="+mj-cs"/>
              </a:rPr>
              <a:t> یک مهندس ماشین لرنینگ از خیلی جهات شبیه یک برنامه نویس است اما تفاوت اصلی ان ها این است که متخصص یادگیری ماشین نقش های مختلفی برای ایفا کردن دارد.</a:t>
            </a:r>
            <a:endParaRPr lang="en-US" b="1" dirty="0">
              <a:cs typeface="+mj-cs"/>
            </a:endParaRPr>
          </a:p>
        </p:txBody>
      </p:sp>
      <p:pic>
        <p:nvPicPr>
          <p:cNvPr id="3" name="Recorded Sound">
            <a:hlinkClick r:id="" action="ppaction://media"/>
            <a:extLst>
              <a:ext uri="{FF2B5EF4-FFF2-40B4-BE49-F238E27FC236}">
                <a16:creationId xmlns:a16="http://schemas.microsoft.com/office/drawing/2014/main" id="{207B46CA-0AD8-8304-2FF3-5BF114AA28D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49972" y="6370637"/>
            <a:ext cx="487363" cy="487363"/>
          </a:xfrm>
          <a:prstGeom prst="rect">
            <a:avLst/>
          </a:prstGeom>
        </p:spPr>
      </p:pic>
    </p:spTree>
    <p:extLst>
      <p:ext uri="{BB962C8B-B14F-4D97-AF65-F5344CB8AC3E}">
        <p14:creationId xmlns:p14="http://schemas.microsoft.com/office/powerpoint/2010/main" val="1772132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00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44989B5-A707-FCBC-9F23-E398802D0063}"/>
              </a:ext>
            </a:extLst>
          </p:cNvPr>
          <p:cNvSpPr>
            <a:spLocks noGrp="1"/>
          </p:cNvSpPr>
          <p:nvPr>
            <p:ph type="title"/>
          </p:nvPr>
        </p:nvSpPr>
        <p:spPr/>
        <p:txBody>
          <a:bodyPr>
            <a:noAutofit/>
          </a:bodyPr>
          <a:lstStyle/>
          <a:p>
            <a:r>
              <a:rPr lang="fa-IR" sz="4000" b="1" dirty="0">
                <a:solidFill>
                  <a:srgbClr val="00B0F0"/>
                </a:solidFill>
              </a:rPr>
              <a:t>نمونه هایی از کاربرد ماشین لرنینگ درکسب وکارها:</a:t>
            </a:r>
            <a:endParaRPr lang="en-US" sz="4000" b="1" dirty="0">
              <a:solidFill>
                <a:srgbClr val="00B0F0"/>
              </a:solidFill>
            </a:endParaRPr>
          </a:p>
        </p:txBody>
      </p:sp>
      <p:sp>
        <p:nvSpPr>
          <p:cNvPr id="8" name="Content Placeholder 7">
            <a:extLst>
              <a:ext uri="{FF2B5EF4-FFF2-40B4-BE49-F238E27FC236}">
                <a16:creationId xmlns:a16="http://schemas.microsoft.com/office/drawing/2014/main" id="{2C58A053-192C-D9B4-3CDA-B1FD57B9FA3D}"/>
              </a:ext>
            </a:extLst>
          </p:cNvPr>
          <p:cNvSpPr>
            <a:spLocks noGrp="1"/>
          </p:cNvSpPr>
          <p:nvPr>
            <p:ph idx="1"/>
          </p:nvPr>
        </p:nvSpPr>
        <p:spPr/>
        <p:txBody>
          <a:bodyPr/>
          <a:lstStyle/>
          <a:p>
            <a:pPr algn="just" rtl="1"/>
            <a:r>
              <a:rPr lang="fa-IR" sz="2800" b="1" dirty="0">
                <a:cs typeface="+mj-cs"/>
              </a:rPr>
              <a:t>بسیاری از شرکت ها در جهان از این تکنولوژی برای ارائه خدمات خود استفاده و ازاین طریق درامد های کلان به دست می اورند </a:t>
            </a:r>
            <a:r>
              <a:rPr lang="fa-IR" sz="2800" b="1" dirty="0">
                <a:solidFill>
                  <a:srgbClr val="FF0000"/>
                </a:solidFill>
                <a:cs typeface="+mj-cs"/>
              </a:rPr>
              <a:t>:</a:t>
            </a:r>
          </a:p>
          <a:p>
            <a:pPr algn="just" rtl="1"/>
            <a:r>
              <a:rPr lang="fa-IR" sz="2800" b="1" dirty="0">
                <a:solidFill>
                  <a:srgbClr val="7030A0"/>
                </a:solidFill>
                <a:cs typeface="+mj-cs"/>
              </a:rPr>
              <a:t>نتفلیکس</a:t>
            </a:r>
            <a:r>
              <a:rPr lang="fa-IR" dirty="0"/>
              <a:t> </a:t>
            </a:r>
          </a:p>
          <a:p>
            <a:pPr algn="just" rtl="1"/>
            <a:r>
              <a:rPr lang="fa-IR" sz="2800" b="1" dirty="0">
                <a:solidFill>
                  <a:srgbClr val="7030A0"/>
                </a:solidFill>
                <a:cs typeface="+mj-cs"/>
              </a:rPr>
              <a:t>فیسبوک </a:t>
            </a:r>
          </a:p>
          <a:p>
            <a:pPr algn="just" rtl="1"/>
            <a:r>
              <a:rPr lang="fa-IR" sz="2800" b="1" dirty="0">
                <a:solidFill>
                  <a:srgbClr val="7030A0"/>
                </a:solidFill>
                <a:cs typeface="+mj-cs"/>
              </a:rPr>
              <a:t>گوگل مپ</a:t>
            </a:r>
          </a:p>
          <a:p>
            <a:pPr algn="just" rtl="1"/>
            <a:endParaRPr lang="en-US" b="1" dirty="0">
              <a:solidFill>
                <a:srgbClr val="FF0000"/>
              </a:solidFill>
              <a:cs typeface="+mj-cs"/>
            </a:endParaRPr>
          </a:p>
        </p:txBody>
      </p:sp>
      <p:pic>
        <p:nvPicPr>
          <p:cNvPr id="2" name="Recorded Sound">
            <a:hlinkClick r:id="" action="ppaction://media"/>
            <a:extLst>
              <a:ext uri="{FF2B5EF4-FFF2-40B4-BE49-F238E27FC236}">
                <a16:creationId xmlns:a16="http://schemas.microsoft.com/office/drawing/2014/main" id="{74BD8C16-65CE-2F31-6A21-9F3B7E73A5A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12725" y="6370637"/>
            <a:ext cx="487363" cy="487363"/>
          </a:xfrm>
          <a:prstGeom prst="rect">
            <a:avLst/>
          </a:prstGeom>
        </p:spPr>
      </p:pic>
    </p:spTree>
    <p:extLst>
      <p:ext uri="{BB962C8B-B14F-4D97-AF65-F5344CB8AC3E}">
        <p14:creationId xmlns:p14="http://schemas.microsoft.com/office/powerpoint/2010/main" val="2208935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73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9BBA6-992F-6C86-CB74-B8AF44349AB1}"/>
              </a:ext>
            </a:extLst>
          </p:cNvPr>
          <p:cNvSpPr>
            <a:spLocks noGrp="1"/>
          </p:cNvSpPr>
          <p:nvPr>
            <p:ph type="title"/>
          </p:nvPr>
        </p:nvSpPr>
        <p:spPr>
          <a:xfrm>
            <a:off x="2016656" y="1271383"/>
            <a:ext cx="8158688" cy="1822514"/>
          </a:xfrm>
        </p:spPr>
        <p:txBody>
          <a:bodyPr>
            <a:normAutofit fontScale="90000"/>
          </a:bodyPr>
          <a:lstStyle/>
          <a:p>
            <a:pPr algn="r" rtl="1"/>
            <a:r>
              <a:rPr lang="fa-IR" sz="4800" b="1" dirty="0">
                <a:solidFill>
                  <a:srgbClr val="00B0F0"/>
                </a:solidFill>
              </a:rPr>
              <a:t>نتفلیکس:  </a:t>
            </a:r>
            <a:br>
              <a:rPr lang="fa-IR" sz="5400" b="1" dirty="0">
                <a:solidFill>
                  <a:srgbClr val="00B0F0"/>
                </a:solidFill>
              </a:rPr>
            </a:br>
            <a:r>
              <a:rPr lang="fa-IR" sz="2400" b="1" dirty="0"/>
              <a:t>شرکت پخش فیلم و سریال انلاین،با استفاده از یادگیری ماشین،از تاریخچه عادت های میلیون ها کاربر استفاده میکند تا بفهمد که بینندگانش به احتمال زیاد از تماشای چه فیلم ها و سریال هایی لذت میبرند.</a:t>
            </a:r>
            <a:endParaRPr lang="en-US" sz="4800" b="1" dirty="0">
              <a:solidFill>
                <a:srgbClr val="00B0F0"/>
              </a:solidFill>
            </a:endParaRPr>
          </a:p>
        </p:txBody>
      </p:sp>
      <p:sp>
        <p:nvSpPr>
          <p:cNvPr id="8" name="Text Placeholder 7">
            <a:extLst>
              <a:ext uri="{FF2B5EF4-FFF2-40B4-BE49-F238E27FC236}">
                <a16:creationId xmlns:a16="http://schemas.microsoft.com/office/drawing/2014/main" id="{9D1C11EE-A501-19B7-71AD-F99ADB8B0841}"/>
              </a:ext>
            </a:extLst>
          </p:cNvPr>
          <p:cNvSpPr>
            <a:spLocks noGrp="1"/>
          </p:cNvSpPr>
          <p:nvPr>
            <p:ph type="body" idx="1"/>
          </p:nvPr>
        </p:nvSpPr>
        <p:spPr>
          <a:xfrm>
            <a:off x="2016656" y="3764104"/>
            <a:ext cx="8158690" cy="2303737"/>
          </a:xfrm>
        </p:spPr>
        <p:txBody>
          <a:bodyPr>
            <a:normAutofit fontScale="92500" lnSpcReduction="20000"/>
          </a:bodyPr>
          <a:lstStyle/>
          <a:p>
            <a:pPr algn="r"/>
            <a:r>
              <a:rPr lang="fa-IR" sz="3500" b="1" dirty="0">
                <a:solidFill>
                  <a:srgbClr val="00B0F0"/>
                </a:solidFill>
                <a:cs typeface="+mj-cs"/>
              </a:rPr>
              <a:t>فیسبوک :  </a:t>
            </a:r>
          </a:p>
          <a:p>
            <a:pPr algn="just" rtl="1"/>
            <a:r>
              <a:rPr lang="fa-IR" sz="2000" b="1" dirty="0">
                <a:cs typeface="+mj-cs"/>
              </a:rPr>
              <a:t>بسیاری از شبکه های اجتماعی از ماشین لرنینگ برای ساخت الگوریتم هایی برای شناخت ویژگی های کاربران خود استفاده می کنند، برای مثال فیس بوک به فعالیت ها، چت ها و لایک ها، پیغام های کاربران و مدت زمانی که ان ها برای مشاهده انواع مختلف پست ها اختصاص میدهند توجه و از انها داده هایی استخراج میکند. </a:t>
            </a:r>
          </a:p>
          <a:p>
            <a:pPr algn="just" rtl="1"/>
            <a:r>
              <a:rPr lang="fa-IR" sz="2000" b="1" dirty="0">
                <a:cs typeface="+mj-cs"/>
              </a:rPr>
              <a:t>ماشین لرنینگ از این داده ها و تجربیات درس میگیرد و به کاربران نوعی از پست ها و یا افرادی را پیشنهاد میدهد که احتمال انها درست خواهند شد.</a:t>
            </a:r>
            <a:endParaRPr lang="en-US" sz="2800" b="1" dirty="0">
              <a:cs typeface="+mj-cs"/>
            </a:endParaRPr>
          </a:p>
        </p:txBody>
      </p:sp>
      <p:pic>
        <p:nvPicPr>
          <p:cNvPr id="3" name="Recorded Sound">
            <a:hlinkClick r:id="" action="ppaction://media"/>
            <a:extLst>
              <a:ext uri="{FF2B5EF4-FFF2-40B4-BE49-F238E27FC236}">
                <a16:creationId xmlns:a16="http://schemas.microsoft.com/office/drawing/2014/main" id="{C28B7C03-6EC9-D263-4C05-3FC4DBBD869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58937" y="6370637"/>
            <a:ext cx="487363" cy="487363"/>
          </a:xfrm>
          <a:prstGeom prst="rect">
            <a:avLst/>
          </a:prstGeom>
        </p:spPr>
      </p:pic>
    </p:spTree>
    <p:extLst>
      <p:ext uri="{BB962C8B-B14F-4D97-AF65-F5344CB8AC3E}">
        <p14:creationId xmlns:p14="http://schemas.microsoft.com/office/powerpoint/2010/main" val="2856504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50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F734AF4-A4E5-9BD5-C205-47A00E617926}"/>
              </a:ext>
            </a:extLst>
          </p:cNvPr>
          <p:cNvSpPr>
            <a:spLocks noGrp="1"/>
          </p:cNvSpPr>
          <p:nvPr>
            <p:ph type="title"/>
          </p:nvPr>
        </p:nvSpPr>
        <p:spPr/>
        <p:txBody>
          <a:bodyPr>
            <a:normAutofit/>
          </a:bodyPr>
          <a:lstStyle/>
          <a:p>
            <a:r>
              <a:rPr lang="fa-IR" sz="6000" b="1" dirty="0">
                <a:solidFill>
                  <a:srgbClr val="00B0F0"/>
                </a:solidFill>
              </a:rPr>
              <a:t>گوگل مپ :</a:t>
            </a:r>
            <a:endParaRPr lang="en-US" sz="6000" b="1" dirty="0">
              <a:solidFill>
                <a:srgbClr val="00B0F0"/>
              </a:solidFill>
            </a:endParaRPr>
          </a:p>
        </p:txBody>
      </p:sp>
      <p:sp>
        <p:nvSpPr>
          <p:cNvPr id="5" name="Content Placeholder 4">
            <a:extLst>
              <a:ext uri="{FF2B5EF4-FFF2-40B4-BE49-F238E27FC236}">
                <a16:creationId xmlns:a16="http://schemas.microsoft.com/office/drawing/2014/main" id="{31994220-E2B6-BF4F-4424-41143E6894E9}"/>
              </a:ext>
            </a:extLst>
          </p:cNvPr>
          <p:cNvSpPr>
            <a:spLocks noGrp="1"/>
          </p:cNvSpPr>
          <p:nvPr>
            <p:ph idx="1"/>
          </p:nvPr>
        </p:nvSpPr>
        <p:spPr>
          <a:xfrm>
            <a:off x="1295401" y="2556931"/>
            <a:ext cx="9601196" cy="3673539"/>
          </a:xfrm>
        </p:spPr>
        <p:txBody>
          <a:bodyPr>
            <a:normAutofit lnSpcReduction="10000"/>
          </a:bodyPr>
          <a:lstStyle/>
          <a:p>
            <a:pPr algn="r" rtl="1"/>
            <a:r>
              <a:rPr lang="fa-IR" b="1" dirty="0">
                <a:cs typeface="+mj-cs"/>
              </a:rPr>
              <a:t>گوگل مپ در یکی از خدمات خود به مشتریان رستوران ها برای سفارش غذا کمک میکند.مشتریان ازطریق این اپلیکیشن میتوانند بفهمند که محبوب ترین غذای هر رستورانی چیست؟</a:t>
            </a:r>
          </a:p>
          <a:p>
            <a:pPr algn="r" rtl="1"/>
            <a:r>
              <a:rPr lang="fa-IR" b="1" dirty="0">
                <a:cs typeface="+mj-cs"/>
              </a:rPr>
              <a:t>یادگیری ماشین این موضوع را براساس نظرات و عکس هایی که مشتریان از غذاها منتشر کرده اند میفهمد، اگرمشتریان درنظرات خود ازغذایی تعریف کرده باشند. گوگل مپ عکس ظرف غذا را با عکس های دیگری که توسط بقیه مشتریان اپلود شده مطابقت می دهد و محبوب ترین غذای ان رستوران را پیدا می کند.</a:t>
            </a:r>
          </a:p>
          <a:p>
            <a:pPr algn="r" rtl="1"/>
            <a:r>
              <a:rPr lang="fa-IR" b="1" dirty="0">
                <a:cs typeface="+mj-cs"/>
              </a:rPr>
              <a:t>نقشه گوگل از ماشین لرنینگ در بسیاری ازخدمات دیگرخود ازجمله مسیریابی نیز استفاده میکند.</a:t>
            </a:r>
            <a:endParaRPr lang="en-US" b="1" dirty="0">
              <a:cs typeface="+mj-cs"/>
            </a:endParaRPr>
          </a:p>
        </p:txBody>
      </p:sp>
      <p:pic>
        <p:nvPicPr>
          <p:cNvPr id="2" name="Recorded Sound">
            <a:hlinkClick r:id="" action="ppaction://media"/>
            <a:extLst>
              <a:ext uri="{FF2B5EF4-FFF2-40B4-BE49-F238E27FC236}">
                <a16:creationId xmlns:a16="http://schemas.microsoft.com/office/drawing/2014/main" id="{0CD07C55-7ABB-47D3-995B-10A0A2C862E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76866" y="6230470"/>
            <a:ext cx="487363" cy="487363"/>
          </a:xfrm>
          <a:prstGeom prst="rect">
            <a:avLst/>
          </a:prstGeom>
        </p:spPr>
      </p:pic>
    </p:spTree>
    <p:extLst>
      <p:ext uri="{BB962C8B-B14F-4D97-AF65-F5344CB8AC3E}">
        <p14:creationId xmlns:p14="http://schemas.microsoft.com/office/powerpoint/2010/main" val="3387060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79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74524-51BF-1E26-E2F6-1DF3E125BD2D}"/>
              </a:ext>
            </a:extLst>
          </p:cNvPr>
          <p:cNvSpPr>
            <a:spLocks noGrp="1"/>
          </p:cNvSpPr>
          <p:nvPr>
            <p:ph type="title"/>
          </p:nvPr>
        </p:nvSpPr>
        <p:spPr/>
        <p:txBody>
          <a:bodyPr/>
          <a:lstStyle/>
          <a:p>
            <a:r>
              <a:rPr lang="fa-IR" b="1" dirty="0">
                <a:solidFill>
                  <a:srgbClr val="00B0F0"/>
                </a:solidFill>
              </a:rPr>
              <a:t>الگوریتم های ماشین لرنینگ چگونه کارمیکنند؟</a:t>
            </a:r>
            <a:endParaRPr lang="en-US" b="1" dirty="0">
              <a:solidFill>
                <a:srgbClr val="00B0F0"/>
              </a:solidFill>
            </a:endParaRPr>
          </a:p>
        </p:txBody>
      </p:sp>
      <p:sp>
        <p:nvSpPr>
          <p:cNvPr id="3" name="Content Placeholder 2">
            <a:extLst>
              <a:ext uri="{FF2B5EF4-FFF2-40B4-BE49-F238E27FC236}">
                <a16:creationId xmlns:a16="http://schemas.microsoft.com/office/drawing/2014/main" id="{148E6BDB-131A-CF2B-F65E-D78660434FE2}"/>
              </a:ext>
            </a:extLst>
          </p:cNvPr>
          <p:cNvSpPr>
            <a:spLocks noGrp="1"/>
          </p:cNvSpPr>
          <p:nvPr>
            <p:ph idx="1"/>
          </p:nvPr>
        </p:nvSpPr>
        <p:spPr/>
        <p:txBody>
          <a:bodyPr/>
          <a:lstStyle/>
          <a:p>
            <a:pPr algn="just" rtl="1"/>
            <a:r>
              <a:rPr lang="fa-IR" b="1" dirty="0">
                <a:cs typeface="+mj-cs"/>
              </a:rPr>
              <a:t>الگوریتم های ماشین لرنینگ ازتکنیک های مختلفی برای مدیریت حجم زیادی ازداده های پیچیده برای تصمیم گیری استفاده میکنند.این الگوریتم ها کار یادگیری از داده ها را با ورودی های خاصی که به دستگاه داده میشود انجام میدهند.</a:t>
            </a:r>
          </a:p>
          <a:p>
            <a:pPr algn="just" rtl="1"/>
            <a:r>
              <a:rPr lang="fa-IR" b="1" dirty="0">
                <a:cs typeface="+mj-cs"/>
              </a:rPr>
              <a:t>الگوریتم برای داده های ورودی یک پیش بینی ارائه میکند. نتایج پیش بینی ها ارزیابی میشوند. اگر پیش بینی مطابق انتظارنباشد، الگوریتم بارها و بارها اموزش داده میشود تا خروجی مورد نظربه دست اید. پس از دستیابی به سطح دلخواه، الگوریتم یادگیری ماشین به کارگرفته میشود.</a:t>
            </a:r>
            <a:endParaRPr lang="en-US" b="1" dirty="0">
              <a:cs typeface="+mj-cs"/>
            </a:endParaRPr>
          </a:p>
        </p:txBody>
      </p:sp>
      <p:pic>
        <p:nvPicPr>
          <p:cNvPr id="4" name="Recorded Sound">
            <a:hlinkClick r:id="" action="ppaction://media"/>
            <a:extLst>
              <a:ext uri="{FF2B5EF4-FFF2-40B4-BE49-F238E27FC236}">
                <a16:creationId xmlns:a16="http://schemas.microsoft.com/office/drawing/2014/main" id="{849B3E2C-9428-E21B-123E-19D08EF7FC3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49972" y="6295278"/>
            <a:ext cx="487363" cy="487363"/>
          </a:xfrm>
          <a:prstGeom prst="rect">
            <a:avLst/>
          </a:prstGeom>
        </p:spPr>
      </p:pic>
    </p:spTree>
    <p:extLst>
      <p:ext uri="{BB962C8B-B14F-4D97-AF65-F5344CB8AC3E}">
        <p14:creationId xmlns:p14="http://schemas.microsoft.com/office/powerpoint/2010/main" val="825617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04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070DAFF-D03F-A765-7EE7-C2D84B70B748}"/>
              </a:ext>
            </a:extLst>
          </p:cNvPr>
          <p:cNvSpPr>
            <a:spLocks noGrp="1"/>
          </p:cNvSpPr>
          <p:nvPr>
            <p:ph type="ctrTitle"/>
          </p:nvPr>
        </p:nvSpPr>
        <p:spPr>
          <a:xfrm>
            <a:off x="2692398" y="1871131"/>
            <a:ext cx="6815669" cy="2127128"/>
          </a:xfrm>
        </p:spPr>
        <p:txBody>
          <a:bodyPr/>
          <a:lstStyle/>
          <a:p>
            <a:r>
              <a:rPr lang="fa-IR" sz="8000" b="1" dirty="0"/>
              <a:t>پایان</a:t>
            </a:r>
            <a:endParaRPr lang="en-US" sz="8000" b="1" dirty="0"/>
          </a:p>
        </p:txBody>
      </p:sp>
      <p:pic>
        <p:nvPicPr>
          <p:cNvPr id="2" name="Recorded Sound">
            <a:hlinkClick r:id="" action="ppaction://media"/>
            <a:extLst>
              <a:ext uri="{FF2B5EF4-FFF2-40B4-BE49-F238E27FC236}">
                <a16:creationId xmlns:a16="http://schemas.microsoft.com/office/drawing/2014/main" id="{2196D11E-CCC3-D4D5-D7F8-AA8902D3CDD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84443" y="6232525"/>
            <a:ext cx="487363" cy="487363"/>
          </a:xfrm>
          <a:prstGeom prst="rect">
            <a:avLst/>
          </a:prstGeom>
        </p:spPr>
      </p:pic>
    </p:spTree>
    <p:extLst>
      <p:ext uri="{BB962C8B-B14F-4D97-AF65-F5344CB8AC3E}">
        <p14:creationId xmlns:p14="http://schemas.microsoft.com/office/powerpoint/2010/main" val="3559156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6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29BC2-460D-28CA-381C-C5999E9EC3C7}"/>
              </a:ext>
            </a:extLst>
          </p:cNvPr>
          <p:cNvSpPr>
            <a:spLocks noGrp="1"/>
          </p:cNvSpPr>
          <p:nvPr>
            <p:ph type="title"/>
          </p:nvPr>
        </p:nvSpPr>
        <p:spPr/>
        <p:txBody>
          <a:bodyPr>
            <a:normAutofit/>
          </a:bodyPr>
          <a:lstStyle/>
          <a:p>
            <a:r>
              <a:rPr lang="fa-IR" sz="5400" b="1" dirty="0">
                <a:solidFill>
                  <a:srgbClr val="0070C0"/>
                </a:solidFill>
              </a:rPr>
              <a:t>ماشین لرنینگ :</a:t>
            </a:r>
            <a:endParaRPr lang="en-US" sz="5400" b="1" dirty="0">
              <a:solidFill>
                <a:srgbClr val="0070C0"/>
              </a:solidFill>
            </a:endParaRPr>
          </a:p>
        </p:txBody>
      </p:sp>
      <p:sp>
        <p:nvSpPr>
          <p:cNvPr id="3" name="Content Placeholder 2">
            <a:extLst>
              <a:ext uri="{FF2B5EF4-FFF2-40B4-BE49-F238E27FC236}">
                <a16:creationId xmlns:a16="http://schemas.microsoft.com/office/drawing/2014/main" id="{B8FD4A7B-DD9E-C75D-CDA6-F070D9CE1567}"/>
              </a:ext>
            </a:extLst>
          </p:cNvPr>
          <p:cNvSpPr>
            <a:spLocks noGrp="1"/>
          </p:cNvSpPr>
          <p:nvPr>
            <p:ph idx="1"/>
          </p:nvPr>
        </p:nvSpPr>
        <p:spPr>
          <a:xfrm>
            <a:off x="1295401" y="2556932"/>
            <a:ext cx="9601196" cy="2812927"/>
          </a:xfrm>
        </p:spPr>
        <p:txBody>
          <a:bodyPr/>
          <a:lstStyle/>
          <a:p>
            <a:pPr algn="r" rtl="1"/>
            <a:r>
              <a:rPr lang="fa-IR" b="1" dirty="0">
                <a:solidFill>
                  <a:schemeClr val="tx1"/>
                </a:solidFill>
                <a:cs typeface="+mj-cs"/>
              </a:rPr>
              <a:t>ایا تا به حال فکر کرده اید که چگونه قابلیت </a:t>
            </a:r>
            <a:r>
              <a:rPr lang="en-US" b="1" dirty="0">
                <a:solidFill>
                  <a:srgbClr val="FF0000"/>
                </a:solidFill>
                <a:cs typeface="+mj-cs"/>
              </a:rPr>
              <a:t>people you may know </a:t>
            </a:r>
            <a:r>
              <a:rPr lang="fa-IR" b="1" dirty="0">
                <a:solidFill>
                  <a:srgbClr val="FF0000"/>
                </a:solidFill>
                <a:cs typeface="+mj-cs"/>
              </a:rPr>
              <a:t> </a:t>
            </a:r>
            <a:r>
              <a:rPr lang="fa-IR" b="1" dirty="0">
                <a:solidFill>
                  <a:schemeClr val="tx1"/>
                </a:solidFill>
                <a:cs typeface="+mj-cs"/>
              </a:rPr>
              <a:t>در فیس بوک و اینستاگرام همیشه فهرستی درست ازافرادی که درزندگی واقعی می شناسید درفضای مجازی نیزمیتوانید با انها درارتباط باشید را دراختیارشما قرارمیدهد؟</a:t>
            </a:r>
          </a:p>
          <a:p>
            <a:pPr marL="0" indent="0" algn="r" rtl="1">
              <a:buNone/>
            </a:pPr>
            <a:r>
              <a:rPr lang="fa-IR" b="1" dirty="0">
                <a:solidFill>
                  <a:schemeClr val="tx1"/>
                </a:solidFill>
                <a:cs typeface="+mj-cs"/>
              </a:rPr>
              <a:t>   </a:t>
            </a:r>
            <a:r>
              <a:rPr lang="fa-IR" b="1" dirty="0">
                <a:solidFill>
                  <a:srgbClr val="7030A0"/>
                </a:solidFill>
                <a:cs typeface="+mj-cs"/>
              </a:rPr>
              <a:t>ماشین لرنینگ پاسخ این سوال است. </a:t>
            </a:r>
          </a:p>
          <a:p>
            <a:pPr marL="0" indent="0" algn="r" rtl="1">
              <a:buNone/>
            </a:pPr>
            <a:r>
              <a:rPr lang="fa-IR" b="1" dirty="0">
                <a:solidFill>
                  <a:schemeClr val="tx1"/>
                </a:solidFill>
                <a:cs typeface="+mj-cs"/>
              </a:rPr>
              <a:t>  اما منظوراز ماشین لرنینگ چیست؟</a:t>
            </a:r>
          </a:p>
        </p:txBody>
      </p:sp>
      <p:pic>
        <p:nvPicPr>
          <p:cNvPr id="4" name="Recorded Sound">
            <a:hlinkClick r:id="" action="ppaction://media"/>
            <a:extLst>
              <a:ext uri="{FF2B5EF4-FFF2-40B4-BE49-F238E27FC236}">
                <a16:creationId xmlns:a16="http://schemas.microsoft.com/office/drawing/2014/main" id="{17A5228C-5892-137E-4014-D2FFBE6BA0B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75478" y="6370637"/>
            <a:ext cx="487363" cy="487363"/>
          </a:xfrm>
          <a:prstGeom prst="rect">
            <a:avLst/>
          </a:prstGeom>
        </p:spPr>
      </p:pic>
    </p:spTree>
    <p:extLst>
      <p:ext uri="{BB962C8B-B14F-4D97-AF65-F5344CB8AC3E}">
        <p14:creationId xmlns:p14="http://schemas.microsoft.com/office/powerpoint/2010/main" val="1933025751"/>
      </p:ext>
    </p:extLst>
  </p:cSld>
  <p:clrMapOvr>
    <a:masterClrMapping/>
  </p:clrMapOvr>
  <mc:AlternateContent xmlns:mc="http://schemas.openxmlformats.org/markup-compatibility/2006" xmlns:p14="http://schemas.microsoft.com/office/powerpoint/2010/main">
    <mc:Choice Requires="p14">
      <p:transition spd="med" p14:dur="700" advTm="2738">
        <p:fade/>
      </p:transition>
    </mc:Choice>
    <mc:Fallback xmlns="">
      <p:transition spd="med" advTm="2738">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72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FDC12-603F-0F33-D2E5-9EF162BB7270}"/>
              </a:ext>
            </a:extLst>
          </p:cNvPr>
          <p:cNvSpPr>
            <a:spLocks noGrp="1"/>
          </p:cNvSpPr>
          <p:nvPr>
            <p:ph type="title"/>
          </p:nvPr>
        </p:nvSpPr>
        <p:spPr/>
        <p:txBody>
          <a:bodyPr>
            <a:normAutofit/>
          </a:bodyPr>
          <a:lstStyle/>
          <a:p>
            <a:r>
              <a:rPr lang="fa-IR" sz="5400" b="1" dirty="0">
                <a:solidFill>
                  <a:srgbClr val="0070C0"/>
                </a:solidFill>
              </a:rPr>
              <a:t>تعریف ماشین لرنینگ :</a:t>
            </a:r>
            <a:endParaRPr lang="en-US" sz="5400" b="1" dirty="0">
              <a:solidFill>
                <a:srgbClr val="0070C0"/>
              </a:solidFill>
            </a:endParaRPr>
          </a:p>
        </p:txBody>
      </p:sp>
      <p:sp>
        <p:nvSpPr>
          <p:cNvPr id="3" name="Content Placeholder 2">
            <a:extLst>
              <a:ext uri="{FF2B5EF4-FFF2-40B4-BE49-F238E27FC236}">
                <a16:creationId xmlns:a16="http://schemas.microsoft.com/office/drawing/2014/main" id="{80A0CA49-A443-8740-9725-2D4B1004F30E}"/>
              </a:ext>
            </a:extLst>
          </p:cNvPr>
          <p:cNvSpPr>
            <a:spLocks noGrp="1"/>
          </p:cNvSpPr>
          <p:nvPr>
            <p:ph idx="1"/>
          </p:nvPr>
        </p:nvSpPr>
        <p:spPr/>
        <p:txBody>
          <a:bodyPr>
            <a:normAutofit fontScale="92500" lnSpcReduction="10000"/>
          </a:bodyPr>
          <a:lstStyle/>
          <a:p>
            <a:pPr algn="r" rtl="1"/>
            <a:r>
              <a:rPr lang="fa-IR" b="1" dirty="0">
                <a:solidFill>
                  <a:schemeClr val="tx1"/>
                </a:solidFill>
                <a:cs typeface="+mj-cs"/>
              </a:rPr>
              <a:t>ماشین لرنینگ واژه ای است که توسط ارتورساموئل درسال 1959 ابداع شد.این فناوری شاخه ای ازهوش مصنوعی و حوضه ای ازعلوم محاسباتی است.</a:t>
            </a:r>
          </a:p>
          <a:p>
            <a:pPr algn="r" rtl="1"/>
            <a:r>
              <a:rPr lang="fa-IR" b="1" dirty="0">
                <a:solidFill>
                  <a:srgbClr val="7030A0"/>
                </a:solidFill>
                <a:cs typeface="+mj-cs"/>
              </a:rPr>
              <a:t>درواقع ماشین لرنینگ این امکان را فراهم میکند تا ماشین بتواند به تنهایی و بدون اینکه صریحا برنامه نویسی شده باشد یاد بگیرد. یعنی به جای اینکه هرباربرای یک مسئله جدید نوشته شود الگوریتم با داده ها تغذیه می شود و سپس این الگوریتم را تجزیه و تحلیل کرده وتوصیه تصمیماتی را تنها بر اساس داده های ورودی و بدون دخالت انسان ارائه میدهد.</a:t>
            </a:r>
          </a:p>
          <a:p>
            <a:pPr algn="r" rtl="1"/>
            <a:r>
              <a:rPr lang="fa-IR" b="1" dirty="0">
                <a:solidFill>
                  <a:schemeClr val="tx1"/>
                </a:solidFill>
                <a:cs typeface="+mj-cs"/>
              </a:rPr>
              <a:t>در یک سطح دیگرمیتوان ماشین لرنینگ را فرایند دادن به یک سیستم کامپیوتری دانست تا بتواند هنگامی که اطلاعات مناسبی به ان داده می شود براساس ان اطلاعات پیش بینی های دقیق را انجام دهد.</a:t>
            </a:r>
            <a:endParaRPr lang="en-US" b="1" dirty="0">
              <a:solidFill>
                <a:schemeClr val="tx1"/>
              </a:solidFill>
              <a:cs typeface="+mj-cs"/>
            </a:endParaRPr>
          </a:p>
        </p:txBody>
      </p:sp>
      <p:pic>
        <p:nvPicPr>
          <p:cNvPr id="4" name="Recorded Sound">
            <a:hlinkClick r:id="" action="ppaction://media"/>
            <a:extLst>
              <a:ext uri="{FF2B5EF4-FFF2-40B4-BE49-F238E27FC236}">
                <a16:creationId xmlns:a16="http://schemas.microsoft.com/office/drawing/2014/main" id="{8001A409-EB16-761B-3236-580D1C22CEB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41007" y="6370637"/>
            <a:ext cx="487363" cy="487363"/>
          </a:xfrm>
          <a:prstGeom prst="rect">
            <a:avLst/>
          </a:prstGeom>
        </p:spPr>
      </p:pic>
    </p:spTree>
    <p:extLst>
      <p:ext uri="{BB962C8B-B14F-4D97-AF65-F5344CB8AC3E}">
        <p14:creationId xmlns:p14="http://schemas.microsoft.com/office/powerpoint/2010/main" val="3778363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36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D5647-13A9-EB1D-F8CA-39B6C207946D}"/>
              </a:ext>
            </a:extLst>
          </p:cNvPr>
          <p:cNvSpPr>
            <a:spLocks noGrp="1"/>
          </p:cNvSpPr>
          <p:nvPr>
            <p:ph type="title"/>
          </p:nvPr>
        </p:nvSpPr>
        <p:spPr/>
        <p:txBody>
          <a:bodyPr>
            <a:normAutofit/>
          </a:bodyPr>
          <a:lstStyle/>
          <a:p>
            <a:r>
              <a:rPr lang="fa-IR" sz="5400" b="1" dirty="0">
                <a:solidFill>
                  <a:srgbClr val="00B0F0"/>
                </a:solidFill>
              </a:rPr>
              <a:t>انواع یادگیری ماشین :</a:t>
            </a:r>
            <a:endParaRPr lang="en-US" sz="5400" b="1" dirty="0">
              <a:solidFill>
                <a:srgbClr val="00B0F0"/>
              </a:solidFill>
            </a:endParaRPr>
          </a:p>
        </p:txBody>
      </p:sp>
      <p:sp>
        <p:nvSpPr>
          <p:cNvPr id="3" name="Content Placeholder 2">
            <a:extLst>
              <a:ext uri="{FF2B5EF4-FFF2-40B4-BE49-F238E27FC236}">
                <a16:creationId xmlns:a16="http://schemas.microsoft.com/office/drawing/2014/main" id="{AD926D96-1EC6-1C8E-F7BC-C1EDB5BBD668}"/>
              </a:ext>
            </a:extLst>
          </p:cNvPr>
          <p:cNvSpPr>
            <a:spLocks noGrp="1"/>
          </p:cNvSpPr>
          <p:nvPr>
            <p:ph idx="1"/>
          </p:nvPr>
        </p:nvSpPr>
        <p:spPr/>
        <p:txBody>
          <a:bodyPr/>
          <a:lstStyle/>
          <a:p>
            <a:pPr algn="r" rtl="1"/>
            <a:r>
              <a:rPr lang="fa-IR" b="1" dirty="0">
                <a:cs typeface="+mj-cs"/>
              </a:rPr>
              <a:t>الگوریتم های ماشین لرنینگ در دو دسته کلی جای میگیرند : </a:t>
            </a:r>
          </a:p>
          <a:p>
            <a:pPr marL="457200" indent="-457200" algn="r" rtl="1">
              <a:buAutoNum type="arabicPeriod"/>
            </a:pPr>
            <a:r>
              <a:rPr lang="fa-IR" b="1" dirty="0">
                <a:cs typeface="+mj-cs"/>
              </a:rPr>
              <a:t>یادگیری تحت نظارت </a:t>
            </a:r>
          </a:p>
          <a:p>
            <a:pPr marL="457200" indent="-457200" algn="r" rtl="1">
              <a:buAutoNum type="arabicPeriod"/>
            </a:pPr>
            <a:r>
              <a:rPr lang="fa-IR" b="1" dirty="0">
                <a:cs typeface="+mj-cs"/>
              </a:rPr>
              <a:t>یادگیری بدون نظارت </a:t>
            </a:r>
          </a:p>
          <a:p>
            <a:pPr marL="0" indent="0" algn="r" rtl="1">
              <a:buNone/>
            </a:pPr>
            <a:r>
              <a:rPr lang="fa-IR" dirty="0"/>
              <a:t> </a:t>
            </a:r>
            <a:r>
              <a:rPr lang="fa-IR" b="1" dirty="0">
                <a:cs typeface="+mj-cs"/>
              </a:rPr>
              <a:t> دسته های دیگری ازالگوریتم ها هم هستند که ازاین دو دسته اصلی نشات گرفته میشود : </a:t>
            </a:r>
          </a:p>
          <a:p>
            <a:pPr marL="457200" indent="-457200" algn="r" rtl="1">
              <a:buAutoNum type="arabicPeriod"/>
            </a:pPr>
            <a:r>
              <a:rPr lang="fa-IR" b="1" dirty="0">
                <a:cs typeface="+mj-cs"/>
              </a:rPr>
              <a:t>یادگیری شبه نظارت </a:t>
            </a:r>
          </a:p>
          <a:p>
            <a:pPr marL="457200" indent="-457200" algn="r" rtl="1">
              <a:buAutoNum type="arabicPeriod"/>
            </a:pPr>
            <a:r>
              <a:rPr lang="fa-IR" b="1" dirty="0">
                <a:cs typeface="+mj-cs"/>
              </a:rPr>
              <a:t>یادگیری تقویت شده</a:t>
            </a:r>
          </a:p>
        </p:txBody>
      </p:sp>
      <p:pic>
        <p:nvPicPr>
          <p:cNvPr id="4" name="Recorded Sound">
            <a:hlinkClick r:id="" action="ppaction://media"/>
            <a:extLst>
              <a:ext uri="{FF2B5EF4-FFF2-40B4-BE49-F238E27FC236}">
                <a16:creationId xmlns:a16="http://schemas.microsoft.com/office/drawing/2014/main" id="{15588FD6-9222-D735-F048-F9AB06CB974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6184" y="6286314"/>
            <a:ext cx="487363" cy="487363"/>
          </a:xfrm>
          <a:prstGeom prst="rect">
            <a:avLst/>
          </a:prstGeom>
        </p:spPr>
      </p:pic>
    </p:spTree>
    <p:extLst>
      <p:ext uri="{BB962C8B-B14F-4D97-AF65-F5344CB8AC3E}">
        <p14:creationId xmlns:p14="http://schemas.microsoft.com/office/powerpoint/2010/main" val="680213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2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837C0-6F58-1F3E-614D-949B425B8C5A}"/>
              </a:ext>
            </a:extLst>
          </p:cNvPr>
          <p:cNvSpPr>
            <a:spLocks noGrp="1"/>
          </p:cNvSpPr>
          <p:nvPr>
            <p:ph type="title"/>
          </p:nvPr>
        </p:nvSpPr>
        <p:spPr/>
        <p:txBody>
          <a:bodyPr>
            <a:normAutofit/>
          </a:bodyPr>
          <a:lstStyle/>
          <a:p>
            <a:r>
              <a:rPr lang="fa-IR" sz="5400" b="1" dirty="0">
                <a:solidFill>
                  <a:srgbClr val="00B0F0"/>
                </a:solidFill>
              </a:rPr>
              <a:t>1. یادگیری تحت نظارت  </a:t>
            </a:r>
            <a:endParaRPr lang="en-US" sz="5400" b="1" dirty="0">
              <a:solidFill>
                <a:srgbClr val="00B0F0"/>
              </a:solidFill>
            </a:endParaRPr>
          </a:p>
        </p:txBody>
      </p:sp>
      <p:sp>
        <p:nvSpPr>
          <p:cNvPr id="3" name="Content Placeholder 2">
            <a:extLst>
              <a:ext uri="{FF2B5EF4-FFF2-40B4-BE49-F238E27FC236}">
                <a16:creationId xmlns:a16="http://schemas.microsoft.com/office/drawing/2014/main" id="{755B3F7E-288A-E5B5-E234-4D58D42BF398}"/>
              </a:ext>
            </a:extLst>
          </p:cNvPr>
          <p:cNvSpPr>
            <a:spLocks noGrp="1"/>
          </p:cNvSpPr>
          <p:nvPr>
            <p:ph idx="1"/>
          </p:nvPr>
        </p:nvSpPr>
        <p:spPr/>
        <p:txBody>
          <a:bodyPr>
            <a:normAutofit fontScale="92500" lnSpcReduction="20000"/>
          </a:bodyPr>
          <a:lstStyle/>
          <a:p>
            <a:pPr algn="r" rtl="1"/>
            <a:r>
              <a:rPr lang="fa-IR" sz="2800" b="1" dirty="0">
                <a:cs typeface="+mj-cs"/>
              </a:rPr>
              <a:t>در این نوع یادگیری متخصصان داده به عنوان یک ناظرداده هایی را دراختیارماشین میگذارند و انواع داده ها را با برچسب هایی نام گزاری میکنند. مثل یک فروشنده که نام هردسته ازمحصولات خود را روی برچسب مینویسد و درطبقه ای که محصولات چیده شده است میچسباند. دراین نوع یادگیری ورودی و خروجی مشخص شده است و ماشین تلاش میکند الگوی مورد انتظار را یاد بگیرد. الگوریتم های تحت یادگیری نظارت برای کارهایی مانند </a:t>
            </a:r>
            <a:r>
              <a:rPr lang="fa-IR" sz="2800" b="1" dirty="0">
                <a:solidFill>
                  <a:srgbClr val="FF0000"/>
                </a:solidFill>
                <a:cs typeface="+mj-cs"/>
              </a:rPr>
              <a:t>:</a:t>
            </a:r>
            <a:r>
              <a:rPr lang="fa-IR" sz="2800" b="1" dirty="0">
                <a:cs typeface="+mj-cs"/>
              </a:rPr>
              <a:t> طبقه بندی دودویی و طبقه بندی چند کلاسه و پیش بینی مقادیرپیوسته </a:t>
            </a:r>
          </a:p>
          <a:p>
            <a:pPr algn="r" rtl="1"/>
            <a:r>
              <a:rPr lang="fa-IR" sz="2800" b="1" dirty="0">
                <a:solidFill>
                  <a:srgbClr val="FF0000"/>
                </a:solidFill>
                <a:cs typeface="+mj-cs"/>
              </a:rPr>
              <a:t>لازم به ذکراست که اموزش این سیستم ها نیاز به حجم انبوهی از اطلاعات برچسب خورده دارد.</a:t>
            </a:r>
            <a:endParaRPr lang="en-US" sz="2800" b="1" dirty="0">
              <a:solidFill>
                <a:srgbClr val="FF0000"/>
              </a:solidFill>
              <a:cs typeface="+mj-cs"/>
            </a:endParaRPr>
          </a:p>
        </p:txBody>
      </p:sp>
      <p:pic>
        <p:nvPicPr>
          <p:cNvPr id="4" name="Recorded Sound">
            <a:hlinkClick r:id="" action="ppaction://media"/>
            <a:extLst>
              <a:ext uri="{FF2B5EF4-FFF2-40B4-BE49-F238E27FC236}">
                <a16:creationId xmlns:a16="http://schemas.microsoft.com/office/drawing/2014/main" id="{D31D53BF-A449-DF09-0549-90D2A19AAF2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12725" y="6370637"/>
            <a:ext cx="487363" cy="487363"/>
          </a:xfrm>
          <a:prstGeom prst="rect">
            <a:avLst/>
          </a:prstGeom>
        </p:spPr>
      </p:pic>
    </p:spTree>
    <p:extLst>
      <p:ext uri="{BB962C8B-B14F-4D97-AF65-F5344CB8AC3E}">
        <p14:creationId xmlns:p14="http://schemas.microsoft.com/office/powerpoint/2010/main" val="2237815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80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71ACE-C943-7C4A-5027-D35AEAE641B2}"/>
              </a:ext>
            </a:extLst>
          </p:cNvPr>
          <p:cNvSpPr>
            <a:spLocks noGrp="1"/>
          </p:cNvSpPr>
          <p:nvPr>
            <p:ph type="title"/>
          </p:nvPr>
        </p:nvSpPr>
        <p:spPr/>
        <p:txBody>
          <a:bodyPr>
            <a:normAutofit/>
          </a:bodyPr>
          <a:lstStyle/>
          <a:p>
            <a:r>
              <a:rPr lang="fa-IR" sz="5400" b="1" dirty="0">
                <a:solidFill>
                  <a:srgbClr val="00B0F0"/>
                </a:solidFill>
              </a:rPr>
              <a:t>2. یادگیری بدون نظارت</a:t>
            </a:r>
            <a:endParaRPr lang="en-US" sz="5400" b="1" dirty="0">
              <a:solidFill>
                <a:srgbClr val="00B0F0"/>
              </a:solidFill>
            </a:endParaRPr>
          </a:p>
        </p:txBody>
      </p:sp>
      <p:sp>
        <p:nvSpPr>
          <p:cNvPr id="3" name="Content Placeholder 2">
            <a:extLst>
              <a:ext uri="{FF2B5EF4-FFF2-40B4-BE49-F238E27FC236}">
                <a16:creationId xmlns:a16="http://schemas.microsoft.com/office/drawing/2014/main" id="{3D2CDD6E-ABED-305B-B2F7-2FD5977F3755}"/>
              </a:ext>
            </a:extLst>
          </p:cNvPr>
          <p:cNvSpPr>
            <a:spLocks noGrp="1"/>
          </p:cNvSpPr>
          <p:nvPr>
            <p:ph idx="1"/>
          </p:nvPr>
        </p:nvSpPr>
        <p:spPr/>
        <p:txBody>
          <a:bodyPr>
            <a:normAutofit lnSpcReduction="10000"/>
          </a:bodyPr>
          <a:lstStyle/>
          <a:p>
            <a:pPr algn="r" rtl="1"/>
            <a:r>
              <a:rPr lang="fa-IR" b="1" dirty="0">
                <a:cs typeface="+mj-cs"/>
              </a:rPr>
              <a:t>دراین نوع یادگیری ماشین بدون کمک فرد یا بدون استفاده از برچسب هایی که نوع داده ها را مشخص میکند ارتباط بین داده ها را پیدا و الگوها را کشف میکند.</a:t>
            </a:r>
          </a:p>
          <a:p>
            <a:pPr algn="r" rtl="1"/>
            <a:r>
              <a:rPr lang="fa-IR" b="1" dirty="0">
                <a:cs typeface="+mj-cs"/>
              </a:rPr>
              <a:t>درمقابل روش با نظارت دریادگیری بدون نظارت ازالگوهایی استفاده میشود که وظیفه تشخیص پترن یا الگوهای داخل داده را انجام میدهد. این الگوریتم ها سعی میکنند شباهت را پیدا کنند تا با استفاده ازانها داده ها را به مقوله های مختلف طبقه بندی کنند. برای مثال : هنگامی که از یک فروشگاه اینترنتی خرید میکنید ازاین الگوریتم ها برای کنار هم قراردادن ایتم های مرتبط با جستجوی شما استفاده میشود. سپس این نوع الگوریتم برای شناسایی انواع مشخصی ازداده ها طراحی نشده است بلکه به سادگی به دنبال داده هایی میگردد که براساس مشابهت کنارهم قراربگیرند. </a:t>
            </a:r>
            <a:endParaRPr lang="en-US" b="1" dirty="0">
              <a:cs typeface="+mj-cs"/>
            </a:endParaRPr>
          </a:p>
        </p:txBody>
      </p:sp>
      <p:pic>
        <p:nvPicPr>
          <p:cNvPr id="5" name="Recorded Sound">
            <a:hlinkClick r:id="" action="ppaction://media"/>
            <a:extLst>
              <a:ext uri="{FF2B5EF4-FFF2-40B4-BE49-F238E27FC236}">
                <a16:creationId xmlns:a16="http://schemas.microsoft.com/office/drawing/2014/main" id="{9874A288-6E99-1137-1DBC-35B14569C78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84442" y="6370637"/>
            <a:ext cx="487363" cy="487363"/>
          </a:xfrm>
          <a:prstGeom prst="rect">
            <a:avLst/>
          </a:prstGeom>
        </p:spPr>
      </p:pic>
    </p:spTree>
    <p:extLst>
      <p:ext uri="{BB962C8B-B14F-4D97-AF65-F5344CB8AC3E}">
        <p14:creationId xmlns:p14="http://schemas.microsoft.com/office/powerpoint/2010/main" val="351453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16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EACC2-D783-0C1C-4610-5F8E5B5C2D71}"/>
              </a:ext>
            </a:extLst>
          </p:cNvPr>
          <p:cNvSpPr>
            <a:spLocks noGrp="1"/>
          </p:cNvSpPr>
          <p:nvPr>
            <p:ph type="title"/>
          </p:nvPr>
        </p:nvSpPr>
        <p:spPr/>
        <p:txBody>
          <a:bodyPr>
            <a:normAutofit/>
          </a:bodyPr>
          <a:lstStyle/>
          <a:p>
            <a:r>
              <a:rPr lang="fa-IR" sz="5400" dirty="0">
                <a:solidFill>
                  <a:srgbClr val="00B0F0"/>
                </a:solidFill>
              </a:rPr>
              <a:t>3</a:t>
            </a:r>
            <a:r>
              <a:rPr lang="fa-IR" sz="5400" b="1" dirty="0">
                <a:solidFill>
                  <a:srgbClr val="00B0F0"/>
                </a:solidFill>
              </a:rPr>
              <a:t>. یادگیری شبه نظارت </a:t>
            </a:r>
            <a:endParaRPr lang="en-US" sz="4800" b="1" dirty="0">
              <a:solidFill>
                <a:srgbClr val="00B0F0"/>
              </a:solidFill>
            </a:endParaRPr>
          </a:p>
        </p:txBody>
      </p:sp>
      <p:sp>
        <p:nvSpPr>
          <p:cNvPr id="3" name="Content Placeholder 2">
            <a:extLst>
              <a:ext uri="{FF2B5EF4-FFF2-40B4-BE49-F238E27FC236}">
                <a16:creationId xmlns:a16="http://schemas.microsoft.com/office/drawing/2014/main" id="{EFC33DCE-E0A2-F0C1-48FC-AAF5415E0F3A}"/>
              </a:ext>
            </a:extLst>
          </p:cNvPr>
          <p:cNvSpPr>
            <a:spLocks noGrp="1"/>
          </p:cNvSpPr>
          <p:nvPr>
            <p:ph idx="1"/>
          </p:nvPr>
        </p:nvSpPr>
        <p:spPr>
          <a:xfrm>
            <a:off x="1295401" y="2556931"/>
            <a:ext cx="9601196" cy="3673539"/>
          </a:xfrm>
        </p:spPr>
        <p:txBody>
          <a:bodyPr>
            <a:normAutofit lnSpcReduction="10000"/>
          </a:bodyPr>
          <a:lstStyle/>
          <a:p>
            <a:pPr algn="just" rtl="1"/>
            <a:r>
              <a:rPr lang="fa-IR" dirty="0"/>
              <a:t> </a:t>
            </a:r>
            <a:r>
              <a:rPr lang="fa-IR" b="1" dirty="0">
                <a:cs typeface="+mj-cs"/>
              </a:rPr>
              <a:t>این رویکرد ترکیبی از یادگیری تحت نظارت (</a:t>
            </a:r>
            <a:r>
              <a:rPr lang="fa-IR" b="1" dirty="0">
                <a:solidFill>
                  <a:srgbClr val="FF0000"/>
                </a:solidFill>
                <a:cs typeface="+mj-cs"/>
              </a:rPr>
              <a:t>با داده های برچسب دار</a:t>
            </a:r>
            <a:r>
              <a:rPr lang="fa-IR" b="1" dirty="0">
                <a:cs typeface="+mj-cs"/>
              </a:rPr>
              <a:t>) و یادگیری بدون نظارت ( </a:t>
            </a:r>
            <a:r>
              <a:rPr lang="fa-IR" b="1" dirty="0">
                <a:solidFill>
                  <a:srgbClr val="FF0000"/>
                </a:solidFill>
                <a:cs typeface="+mj-cs"/>
              </a:rPr>
              <a:t>داده های بدون برچسب </a:t>
            </a:r>
            <a:r>
              <a:rPr lang="fa-IR" b="1" dirty="0">
                <a:cs typeface="+mj-cs"/>
              </a:rPr>
              <a:t>) است. در یادگیری شبه نظارت فقط تعداد کمی از داده های ورودی برچسب گذاری شده اند. در این نوع یادگیری الگوریتم ( </a:t>
            </a:r>
            <a:r>
              <a:rPr lang="fa-IR" b="1" dirty="0">
                <a:solidFill>
                  <a:srgbClr val="FF0000"/>
                </a:solidFill>
                <a:cs typeface="+mj-cs"/>
              </a:rPr>
              <a:t>مدل</a:t>
            </a:r>
            <a:r>
              <a:rPr lang="fa-IR" b="1" dirty="0">
                <a:cs typeface="+mj-cs"/>
              </a:rPr>
              <a:t> ) ابتدا با استفاده از داده های برچسب دار اموزش داده میشوند پس از ان داده های بدون برچسب به الگوریتم ارائه میشوند. مدل ( </a:t>
            </a:r>
            <a:r>
              <a:rPr lang="fa-IR" b="1" dirty="0">
                <a:solidFill>
                  <a:srgbClr val="FF0000"/>
                </a:solidFill>
                <a:cs typeface="+mj-cs"/>
              </a:rPr>
              <a:t>الگوریتم </a:t>
            </a:r>
            <a:r>
              <a:rPr lang="fa-IR" b="1" dirty="0">
                <a:cs typeface="+mj-cs"/>
              </a:rPr>
              <a:t>) داده های بدون برچسب را با دقت برچسب گذاری میکنند که به این داده ها داده های شبه برچسب گذاری گفته میشود.</a:t>
            </a:r>
          </a:p>
          <a:p>
            <a:pPr algn="just" rtl="1"/>
            <a:r>
              <a:rPr lang="fa-IR" b="1" dirty="0">
                <a:solidFill>
                  <a:srgbClr val="7030A0"/>
                </a:solidFill>
                <a:cs typeface="+mj-cs"/>
              </a:rPr>
              <a:t>در نهایت از ترکیب داده های شبه برچسب گذاری شده و داده های برچسب دار اولیه برای بهبود دقت الگوریتم استفاده میشود. </a:t>
            </a:r>
          </a:p>
          <a:p>
            <a:pPr algn="just" rtl="1"/>
            <a:r>
              <a:rPr lang="fa-IR" b="1" dirty="0">
                <a:solidFill>
                  <a:schemeClr val="tx1"/>
                </a:solidFill>
                <a:cs typeface="+mj-cs"/>
              </a:rPr>
              <a:t>از کاربرد های این نوع یادگیری : ترجمه ماشینی، تشخیص کلاهبرداری است. </a:t>
            </a:r>
          </a:p>
          <a:p>
            <a:pPr algn="just" rtl="1"/>
            <a:endParaRPr lang="en-US" b="1" dirty="0">
              <a:solidFill>
                <a:srgbClr val="7030A0"/>
              </a:solidFill>
              <a:cs typeface="+mj-cs"/>
            </a:endParaRPr>
          </a:p>
        </p:txBody>
      </p:sp>
      <p:pic>
        <p:nvPicPr>
          <p:cNvPr id="4" name="Recorded Sound">
            <a:hlinkClick r:id="" action="ppaction://media"/>
            <a:extLst>
              <a:ext uri="{FF2B5EF4-FFF2-40B4-BE49-F238E27FC236}">
                <a16:creationId xmlns:a16="http://schemas.microsoft.com/office/drawing/2014/main" id="{8618453E-52ED-81E1-5C38-EBB520C32CC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32043" y="6375119"/>
            <a:ext cx="487363" cy="487363"/>
          </a:xfrm>
          <a:prstGeom prst="rect">
            <a:avLst/>
          </a:prstGeom>
        </p:spPr>
      </p:pic>
    </p:spTree>
    <p:extLst>
      <p:ext uri="{BB962C8B-B14F-4D97-AF65-F5344CB8AC3E}">
        <p14:creationId xmlns:p14="http://schemas.microsoft.com/office/powerpoint/2010/main" val="105962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7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265134-A659-635D-16E1-4B68BAEBE7DB}"/>
              </a:ext>
            </a:extLst>
          </p:cNvPr>
          <p:cNvSpPr>
            <a:spLocks noGrp="1"/>
          </p:cNvSpPr>
          <p:nvPr>
            <p:ph type="title"/>
          </p:nvPr>
        </p:nvSpPr>
        <p:spPr/>
        <p:txBody>
          <a:bodyPr>
            <a:normAutofit/>
          </a:bodyPr>
          <a:lstStyle/>
          <a:p>
            <a:r>
              <a:rPr lang="fa-IR" sz="5400" b="1" dirty="0">
                <a:solidFill>
                  <a:srgbClr val="00B0F0"/>
                </a:solidFill>
              </a:rPr>
              <a:t>4. یادگیری تقویت شده </a:t>
            </a:r>
            <a:endParaRPr lang="en-US" sz="5400" b="1" dirty="0">
              <a:solidFill>
                <a:srgbClr val="00B0F0"/>
              </a:solidFill>
            </a:endParaRPr>
          </a:p>
        </p:txBody>
      </p:sp>
      <p:sp>
        <p:nvSpPr>
          <p:cNvPr id="3" name="Content Placeholder 2">
            <a:extLst>
              <a:ext uri="{FF2B5EF4-FFF2-40B4-BE49-F238E27FC236}">
                <a16:creationId xmlns:a16="http://schemas.microsoft.com/office/drawing/2014/main" id="{B65B55EA-4FC0-3132-5430-84A02F80601C}"/>
              </a:ext>
            </a:extLst>
          </p:cNvPr>
          <p:cNvSpPr>
            <a:spLocks noGrp="1"/>
          </p:cNvSpPr>
          <p:nvPr>
            <p:ph idx="1"/>
          </p:nvPr>
        </p:nvSpPr>
        <p:spPr/>
        <p:txBody>
          <a:bodyPr>
            <a:normAutofit fontScale="92500" lnSpcReduction="10000"/>
          </a:bodyPr>
          <a:lstStyle/>
          <a:p>
            <a:pPr algn="just" rtl="1"/>
            <a:r>
              <a:rPr lang="fa-IR" b="1" dirty="0">
                <a:cs typeface="+mj-cs"/>
              </a:rPr>
              <a:t>این نوع یادگیری با تشویق رفتار مطلوب و تنبیه در برابر رفتار نامطلوب انجام میشود. در واقع ماشین با توجه به بازخوردهایی که از اعمالش میگرد مسائل مختلف را با ازمون و خطا درک وتفسیر میکند.</a:t>
            </a:r>
          </a:p>
          <a:p>
            <a:pPr algn="just" rtl="1"/>
            <a:r>
              <a:rPr lang="fa-IR" b="1" dirty="0">
                <a:solidFill>
                  <a:srgbClr val="7030A0"/>
                </a:solidFill>
                <a:cs typeface="+mj-cs"/>
              </a:rPr>
              <a:t> بهترین شکل از این نوع یادگیری را میتوان در بازی های ویدئویی شرح داد. این همان روشی است که باعث میشود بعضی از ماشین ها به کمک ان بتوانند در بازی ها از انسان ها ببرند.</a:t>
            </a:r>
          </a:p>
          <a:p>
            <a:pPr algn="just" rtl="1"/>
            <a:r>
              <a:rPr lang="fa-IR" dirty="0"/>
              <a:t> </a:t>
            </a:r>
            <a:r>
              <a:rPr lang="fa-IR" b="1" dirty="0">
                <a:cs typeface="+mj-cs"/>
              </a:rPr>
              <a:t>ماشین هوشمند در یک بازی کامپیوتری از جایزه هایی که در هرمرحله میگیرد و خطاهایی که باعث باختش میشود الگوهایی را کشف میکند و با یادگرفتن این الگوها به تدریج به مراحل بالاتر میرسد.</a:t>
            </a:r>
          </a:p>
          <a:p>
            <a:pPr algn="just" rtl="1"/>
            <a:r>
              <a:rPr lang="fa-IR" dirty="0"/>
              <a:t> </a:t>
            </a:r>
            <a:r>
              <a:rPr lang="fa-IR" b="1" dirty="0">
                <a:solidFill>
                  <a:srgbClr val="7030A0"/>
                </a:solidFill>
                <a:cs typeface="+mj-cs"/>
              </a:rPr>
              <a:t>از کاربردهای این نوع یادگیری میتوان به اتوماسیون صنعتی ، ربات های پاسخگویی اتوماتیک و بازو های مکانیکی اشاره کرد.</a:t>
            </a:r>
            <a:endParaRPr lang="en-US" b="1" dirty="0">
              <a:solidFill>
                <a:srgbClr val="7030A0"/>
              </a:solidFill>
              <a:cs typeface="+mj-cs"/>
            </a:endParaRPr>
          </a:p>
        </p:txBody>
      </p:sp>
      <p:pic>
        <p:nvPicPr>
          <p:cNvPr id="4" name="Recorded Sound">
            <a:hlinkClick r:id="" action="ppaction://media"/>
            <a:extLst>
              <a:ext uri="{FF2B5EF4-FFF2-40B4-BE49-F238E27FC236}">
                <a16:creationId xmlns:a16="http://schemas.microsoft.com/office/drawing/2014/main" id="{3B073CB9-1960-531C-96E3-4FF85DAB2B7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76866" y="6370637"/>
            <a:ext cx="487363" cy="487363"/>
          </a:xfrm>
          <a:prstGeom prst="rect">
            <a:avLst/>
          </a:prstGeom>
        </p:spPr>
      </p:pic>
    </p:spTree>
    <p:extLst>
      <p:ext uri="{BB962C8B-B14F-4D97-AF65-F5344CB8AC3E}">
        <p14:creationId xmlns:p14="http://schemas.microsoft.com/office/powerpoint/2010/main" val="3866118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D18F4-2CE5-3AB2-3369-67CA5D02E6FF}"/>
              </a:ext>
            </a:extLst>
          </p:cNvPr>
          <p:cNvSpPr>
            <a:spLocks noGrp="1"/>
          </p:cNvSpPr>
          <p:nvPr>
            <p:ph type="title"/>
          </p:nvPr>
        </p:nvSpPr>
        <p:spPr/>
        <p:txBody>
          <a:bodyPr>
            <a:normAutofit/>
          </a:bodyPr>
          <a:lstStyle/>
          <a:p>
            <a:r>
              <a:rPr lang="fa-IR" sz="5400" b="1" dirty="0">
                <a:solidFill>
                  <a:srgbClr val="00B0F0"/>
                </a:solidFill>
              </a:rPr>
              <a:t>تفاوت ماشین لرنینگ و دیپ لرنینگ</a:t>
            </a:r>
            <a:endParaRPr lang="en-US" sz="5400" b="1" dirty="0">
              <a:solidFill>
                <a:srgbClr val="00B0F0"/>
              </a:solidFill>
            </a:endParaRPr>
          </a:p>
        </p:txBody>
      </p:sp>
      <p:sp>
        <p:nvSpPr>
          <p:cNvPr id="3" name="Content Placeholder 2">
            <a:extLst>
              <a:ext uri="{FF2B5EF4-FFF2-40B4-BE49-F238E27FC236}">
                <a16:creationId xmlns:a16="http://schemas.microsoft.com/office/drawing/2014/main" id="{D96CD867-FB48-9856-973B-818FFBB5A70B}"/>
              </a:ext>
            </a:extLst>
          </p:cNvPr>
          <p:cNvSpPr>
            <a:spLocks noGrp="1"/>
          </p:cNvSpPr>
          <p:nvPr>
            <p:ph idx="1"/>
          </p:nvPr>
        </p:nvSpPr>
        <p:spPr/>
        <p:txBody>
          <a:bodyPr/>
          <a:lstStyle/>
          <a:p>
            <a:pPr algn="just" rtl="1"/>
            <a:r>
              <a:rPr lang="fa-IR" b="1" dirty="0">
                <a:solidFill>
                  <a:schemeClr val="tx1"/>
                </a:solidFill>
                <a:cs typeface="+mj-cs"/>
              </a:rPr>
              <a:t> کاری که دیپ لرنینگ انجام میدهد ساختار بخشیدن به الگوریتم ها به شکلی است که بتوانند یک شبکه عصبی مصنوعی ایجاد کنند و این امکانی را فراهم میکند که الگوریتم ها از طریق ان میتوانند هم یاد بگیرند و هم به شکل خود مختار تصمیم گیری کنند. این درست همان جایی است که تفاوت اصلی میان این دو تکنولوژی مطرح میشود. یک برنامه کامپیوتری که با یادگیری ماشین طراحی شده باشد به فردی نیاز دارد که متوجه خطاهای ان شده و با اطلاع از ان ها مانع از تکرارشان در داخل سیستم شود. این در حالی است که یک مدل یادگیری عمیق خودش میتواند با استفاده از شبکه عصبی خودش تشخیص بدهد که وظیفه اش را با موفقیت یا شکست به انجام رسانده است.</a:t>
            </a:r>
            <a:endParaRPr lang="en-US" b="1" dirty="0">
              <a:solidFill>
                <a:schemeClr val="tx1"/>
              </a:solidFill>
              <a:cs typeface="+mj-cs"/>
            </a:endParaRPr>
          </a:p>
        </p:txBody>
      </p:sp>
      <p:pic>
        <p:nvPicPr>
          <p:cNvPr id="4" name="Recorded Sound">
            <a:hlinkClick r:id="" action="ppaction://media"/>
            <a:extLst>
              <a:ext uri="{FF2B5EF4-FFF2-40B4-BE49-F238E27FC236}">
                <a16:creationId xmlns:a16="http://schemas.microsoft.com/office/drawing/2014/main" id="{ED0A906B-D858-1006-4B71-67A9328E631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75478" y="6370637"/>
            <a:ext cx="487363" cy="487363"/>
          </a:xfrm>
          <a:prstGeom prst="rect">
            <a:avLst/>
          </a:prstGeom>
        </p:spPr>
      </p:pic>
    </p:spTree>
    <p:extLst>
      <p:ext uri="{BB962C8B-B14F-4D97-AF65-F5344CB8AC3E}">
        <p14:creationId xmlns:p14="http://schemas.microsoft.com/office/powerpoint/2010/main" val="3745038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26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E4E49EB0-FB00-41F5-9359-4843D783A23D}"/>
    </a:ext>
  </a:extLst>
</a:theme>
</file>

<file path=docProps/app.xml><?xml version="1.0" encoding="utf-8"?>
<Properties xmlns="http://schemas.openxmlformats.org/officeDocument/2006/extended-properties" xmlns:vt="http://schemas.openxmlformats.org/officeDocument/2006/docPropsVTypes">
  <Template>Organic</Template>
  <TotalTime>187</TotalTime>
  <Words>1492</Words>
  <Application>Microsoft Office PowerPoint</Application>
  <PresentationFormat>Widescreen</PresentationFormat>
  <Paragraphs>62</Paragraphs>
  <Slides>16</Slides>
  <Notes>0</Notes>
  <HiddenSlides>0</HiddenSlides>
  <MMClips>16</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Garamond</vt:lpstr>
      <vt:lpstr>Organic</vt:lpstr>
      <vt:lpstr>بسم الله الرحمن الرحیم</vt:lpstr>
      <vt:lpstr>ماشین لرنینگ :</vt:lpstr>
      <vt:lpstr>تعریف ماشین لرنینگ :</vt:lpstr>
      <vt:lpstr>انواع یادگیری ماشین :</vt:lpstr>
      <vt:lpstr>1. یادگیری تحت نظارت  </vt:lpstr>
      <vt:lpstr>2. یادگیری بدون نظارت</vt:lpstr>
      <vt:lpstr>3. یادگیری شبه نظارت </vt:lpstr>
      <vt:lpstr>4. یادگیری تقویت شده </vt:lpstr>
      <vt:lpstr>تفاوت ماشین لرنینگ و دیپ لرنینگ</vt:lpstr>
      <vt:lpstr>کاربردهای ماشین لرنینگ</vt:lpstr>
      <vt:lpstr>یک مهندس ماشین لرنینگ دقیقا چه کار میکند؟</vt:lpstr>
      <vt:lpstr>نمونه هایی از کاربرد ماشین لرنینگ درکسب وکارها:</vt:lpstr>
      <vt:lpstr>نتفلیکس:   شرکت پخش فیلم و سریال انلاین،با استفاده از یادگیری ماشین،از تاریخچه عادت های میلیون ها کاربر استفاده میکند تا بفهمد که بینندگانش به احتمال زیاد از تماشای چه فیلم ها و سریال هایی لذت میبرند.</vt:lpstr>
      <vt:lpstr>گوگل مپ :</vt:lpstr>
      <vt:lpstr>الگوریتم های ماشین لرنینگ چگونه کارمیکنند؟</vt:lpstr>
      <vt:lpstr>پایان</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بسم الله الرحمن الرحیم</dc:title>
  <dc:creator>farzaneh farhadi</dc:creator>
  <cp:lastModifiedBy>farzaneh farhadi</cp:lastModifiedBy>
  <cp:revision>2</cp:revision>
  <dcterms:created xsi:type="dcterms:W3CDTF">2023-12-28T12:30:33Z</dcterms:created>
  <dcterms:modified xsi:type="dcterms:W3CDTF">2023-12-28T18:43:25Z</dcterms:modified>
</cp:coreProperties>
</file>

<file path=docProps/thumbnail.jpeg>
</file>